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72" r:id="rId8"/>
    <p:sldId id="269" r:id="rId9"/>
    <p:sldId id="273" r:id="rId10"/>
    <p:sldId id="270" r:id="rId11"/>
    <p:sldId id="274" r:id="rId12"/>
    <p:sldId id="265" r:id="rId13"/>
    <p:sldId id="275" r:id="rId14"/>
    <p:sldId id="276" r:id="rId15"/>
    <p:sldId id="266" r:id="rId16"/>
    <p:sldId id="271" r:id="rId17"/>
    <p:sldId id="263" r:id="rId18"/>
    <p:sldId id="264" r:id="rId19"/>
    <p:sldId id="268" r:id="rId2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>
      <p:cViewPr varScale="1">
        <p:scale>
          <a:sx n="65" d="100"/>
          <a:sy n="65" d="100"/>
        </p:scale>
        <p:origin x="1470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Marcador de contenido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s-E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23 Marcador de contenido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6" name="25 Marcador de contenido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26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3" name="22 Título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8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Marcador de contenido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11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51DDF662-8179-4587-9F7D-1602BECBDB9D}" type="datetimeFigureOut">
              <a:rPr lang="es-ES" smtClean="0"/>
              <a:pPr/>
              <a:t>11/07/2018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E80A8EB-4F51-4B23-BE42-7E545F5E646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Universidad de león – AÑO 2018</a:t>
            </a:r>
          </a:p>
          <a:p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Autor: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alvaro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losada de castro</a:t>
            </a:r>
          </a:p>
          <a:p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Tutor: 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Héctor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alaiz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moretón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 DE UN MONITOR DE CICLO DE VIDA DEL SOFTWARE</a:t>
            </a:r>
            <a:endParaRPr lang="es-E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725144"/>
            <a:ext cx="103028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5436096" y="472514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En colaboración con:</a:t>
            </a:r>
            <a:endParaRPr lang="es-E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pic>
        <p:nvPicPr>
          <p:cNvPr id="8" name="7 Imagen" descr="Indra-Sistemas-Logo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0192" y="5229200"/>
            <a:ext cx="1547664" cy="515888"/>
          </a:xfrm>
          <a:prstGeom prst="rect">
            <a:avLst/>
          </a:prstGeom>
        </p:spPr>
      </p:pic>
      <p:pic>
        <p:nvPicPr>
          <p:cNvPr id="1033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013176"/>
            <a:ext cx="1750782" cy="720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Exposición del software</a:t>
            </a:r>
            <a:endParaRPr lang="es-ES" sz="2800" dirty="0"/>
          </a:p>
        </p:txBody>
      </p:sp>
      <p:pic>
        <p:nvPicPr>
          <p:cNvPr id="5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sp>
        <p:nvSpPr>
          <p:cNvPr id="7" name="7 Proceso alternativo"/>
          <p:cNvSpPr/>
          <p:nvPr/>
        </p:nvSpPr>
        <p:spPr>
          <a:xfrm>
            <a:off x="1724636" y="3356992"/>
            <a:ext cx="5688632" cy="86409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/>
              <a:t>PRUEBAS</a:t>
            </a:r>
            <a:endParaRPr lang="es-E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Exposición del software</a:t>
            </a:r>
            <a:endParaRPr lang="es-ES" sz="2800" dirty="0"/>
          </a:p>
        </p:txBody>
      </p:sp>
      <p:pic>
        <p:nvPicPr>
          <p:cNvPr id="5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pic>
        <p:nvPicPr>
          <p:cNvPr id="4" name="prueba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536" y="1628800"/>
            <a:ext cx="8374704" cy="47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7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Exposición del software</a:t>
            </a:r>
            <a:endParaRPr lang="es-ES" sz="2800" dirty="0"/>
          </a:p>
        </p:txBody>
      </p:sp>
      <p:pic>
        <p:nvPicPr>
          <p:cNvPr id="5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sp>
        <p:nvSpPr>
          <p:cNvPr id="7" name="7 Proceso alternativo"/>
          <p:cNvSpPr/>
          <p:nvPr/>
        </p:nvSpPr>
        <p:spPr>
          <a:xfrm>
            <a:off x="1724636" y="3356992"/>
            <a:ext cx="5688632" cy="86409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/>
              <a:t>DESPLIEGUES</a:t>
            </a:r>
            <a:endParaRPr lang="es-E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Exposición del software</a:t>
            </a:r>
            <a:endParaRPr lang="es-ES" sz="2800" dirty="0"/>
          </a:p>
        </p:txBody>
      </p:sp>
      <p:pic>
        <p:nvPicPr>
          <p:cNvPr id="5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pic>
        <p:nvPicPr>
          <p:cNvPr id="4" name="despliegues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489" y="1628800"/>
            <a:ext cx="8365251" cy="47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3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Exposición del software</a:t>
            </a:r>
            <a:endParaRPr lang="es-ES" sz="2800" dirty="0"/>
          </a:p>
        </p:txBody>
      </p:sp>
      <p:pic>
        <p:nvPicPr>
          <p:cNvPr id="7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sp>
        <p:nvSpPr>
          <p:cNvPr id="8" name="7 Proceso alternativo"/>
          <p:cNvSpPr/>
          <p:nvPr/>
        </p:nvSpPr>
        <p:spPr>
          <a:xfrm>
            <a:off x="1724636" y="3356992"/>
            <a:ext cx="5688632" cy="86409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/>
              <a:t>MONITOR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7310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Exposición del software</a:t>
            </a:r>
            <a:endParaRPr lang="es-ES" sz="2800" dirty="0"/>
          </a:p>
        </p:txBody>
      </p:sp>
      <p:pic>
        <p:nvPicPr>
          <p:cNvPr id="7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26607"/>
            <a:ext cx="8790181" cy="4438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800" dirty="0" smtClean="0"/>
              <a:t>Dificultades superadas </a:t>
            </a:r>
            <a:endParaRPr lang="es-ES" sz="2800" dirty="0"/>
          </a:p>
        </p:txBody>
      </p:sp>
      <p:pic>
        <p:nvPicPr>
          <p:cNvPr id="9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pic>
        <p:nvPicPr>
          <p:cNvPr id="10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4 Proceso alternativo"/>
          <p:cNvSpPr/>
          <p:nvPr/>
        </p:nvSpPr>
        <p:spPr>
          <a:xfrm>
            <a:off x="1391284" y="1749843"/>
            <a:ext cx="6355335" cy="178563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alibri" pitchFamily="34" charset="0"/>
              </a:rPr>
              <a:t>Manejo de la REST API y sus conexiones</a:t>
            </a:r>
          </a:p>
        </p:txBody>
      </p:sp>
      <p:sp>
        <p:nvSpPr>
          <p:cNvPr id="11" name="4 Proceso alternativo"/>
          <p:cNvSpPr/>
          <p:nvPr/>
        </p:nvSpPr>
        <p:spPr>
          <a:xfrm>
            <a:off x="1391284" y="3572038"/>
            <a:ext cx="6355336" cy="86409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alibri" pitchFamily="34" charset="0"/>
              </a:rPr>
              <a:t>Integración </a:t>
            </a:r>
            <a:r>
              <a:rPr lang="es-ES" dirty="0" err="1" smtClean="0">
                <a:latin typeface="Calibri" pitchFamily="34" charset="0"/>
              </a:rPr>
              <a:t>AngularJS</a:t>
            </a:r>
            <a:r>
              <a:rPr lang="es-ES" dirty="0" smtClean="0">
                <a:latin typeface="Calibri" pitchFamily="34" charset="0"/>
              </a:rPr>
              <a:t> - </a:t>
            </a:r>
            <a:r>
              <a:rPr lang="es-ES" dirty="0" err="1" smtClean="0">
                <a:latin typeface="Calibri" pitchFamily="34" charset="0"/>
              </a:rPr>
              <a:t>NodeJS</a:t>
            </a:r>
            <a:endParaRPr lang="es-ES" dirty="0">
              <a:latin typeface="Calibri" pitchFamily="34" charset="0"/>
            </a:endParaRPr>
          </a:p>
        </p:txBody>
      </p:sp>
      <p:sp>
        <p:nvSpPr>
          <p:cNvPr id="12" name="4 Proceso alternativo"/>
          <p:cNvSpPr/>
          <p:nvPr/>
        </p:nvSpPr>
        <p:spPr>
          <a:xfrm>
            <a:off x="1391284" y="4472695"/>
            <a:ext cx="6355335" cy="86409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alibri" pitchFamily="34" charset="0"/>
              </a:rPr>
              <a:t>Ejecución de un plan de </a:t>
            </a:r>
            <a:r>
              <a:rPr lang="es-ES" dirty="0" smtClean="0">
                <a:latin typeface="Calibri" pitchFamily="34" charset="0"/>
              </a:rPr>
              <a:t>proyecto</a:t>
            </a:r>
            <a:endParaRPr lang="es-ES" dirty="0">
              <a:latin typeface="Calibri" pitchFamily="34" charset="0"/>
            </a:endParaRPr>
          </a:p>
        </p:txBody>
      </p:sp>
      <p:sp>
        <p:nvSpPr>
          <p:cNvPr id="13" name="4 Proceso alternativo"/>
          <p:cNvSpPr/>
          <p:nvPr/>
        </p:nvSpPr>
        <p:spPr>
          <a:xfrm>
            <a:off x="1391284" y="5373352"/>
            <a:ext cx="6355335" cy="86409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dirty="0" smtClean="0">
                <a:latin typeface="Calibri" pitchFamily="34" charset="0"/>
              </a:rPr>
              <a:t>Ejecución del plan de pruebas (</a:t>
            </a:r>
            <a:r>
              <a:rPr lang="es-ES" i="1" dirty="0" smtClean="0">
                <a:latin typeface="Calibri" pitchFamily="34" charset="0"/>
              </a:rPr>
              <a:t>peer </a:t>
            </a:r>
            <a:r>
              <a:rPr lang="es-ES" i="1" dirty="0" err="1" smtClean="0">
                <a:latin typeface="Calibri" pitchFamily="34" charset="0"/>
              </a:rPr>
              <a:t>reviews</a:t>
            </a:r>
            <a:r>
              <a:rPr lang="es-ES" dirty="0" smtClean="0">
                <a:latin typeface="Calibri" pitchFamily="34" charset="0"/>
              </a:rPr>
              <a:t>)</a:t>
            </a:r>
            <a:endParaRPr lang="es-E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800" dirty="0" smtClean="0"/>
              <a:t>Propuestas de evolución y mejora</a:t>
            </a:r>
            <a:endParaRPr lang="es-ES" sz="2800" dirty="0"/>
          </a:p>
        </p:txBody>
      </p:sp>
      <p:pic>
        <p:nvPicPr>
          <p:cNvPr id="4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Proceso alternativo"/>
          <p:cNvSpPr/>
          <p:nvPr/>
        </p:nvSpPr>
        <p:spPr>
          <a:xfrm>
            <a:off x="1043608" y="2132856"/>
            <a:ext cx="7056784" cy="1152128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Distribución geografía y adaptación del idioma</a:t>
            </a:r>
            <a:endParaRPr lang="es-ES" dirty="0"/>
          </a:p>
        </p:txBody>
      </p:sp>
      <p:sp>
        <p:nvSpPr>
          <p:cNvPr id="6" name="5 Proceso alternativo"/>
          <p:cNvSpPr/>
          <p:nvPr/>
        </p:nvSpPr>
        <p:spPr>
          <a:xfrm>
            <a:off x="1043608" y="3501008"/>
            <a:ext cx="7056784" cy="1152128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Control en la etapa de pruebas: Casos de </a:t>
            </a:r>
            <a:r>
              <a:rPr lang="es-ES" dirty="0" smtClean="0"/>
              <a:t>uso y Jenkins</a:t>
            </a:r>
            <a:endParaRPr lang="es-ES" dirty="0"/>
          </a:p>
        </p:txBody>
      </p:sp>
      <p:sp>
        <p:nvSpPr>
          <p:cNvPr id="7" name="6 Proceso alternativo"/>
          <p:cNvSpPr/>
          <p:nvPr/>
        </p:nvSpPr>
        <p:spPr>
          <a:xfrm>
            <a:off x="1043608" y="4869160"/>
            <a:ext cx="7056784" cy="1152128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Nuevas características de despliegue</a:t>
            </a:r>
            <a:endParaRPr lang="es-ES" dirty="0"/>
          </a:p>
        </p:txBody>
      </p:sp>
      <p:pic>
        <p:nvPicPr>
          <p:cNvPr id="8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Conclusiones</a:t>
            </a:r>
            <a:endParaRPr lang="es-ES" sz="2800" dirty="0"/>
          </a:p>
        </p:txBody>
      </p:sp>
      <p:pic>
        <p:nvPicPr>
          <p:cNvPr id="4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Paralelogramo"/>
          <p:cNvSpPr/>
          <p:nvPr/>
        </p:nvSpPr>
        <p:spPr>
          <a:xfrm>
            <a:off x="1544985" y="1988840"/>
            <a:ext cx="3096344" cy="1584176"/>
          </a:xfrm>
          <a:prstGeom prst="parallelogram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dirty="0" smtClean="0"/>
              <a:t>Aprendizaje de nuevas tecnologías</a:t>
            </a:r>
          </a:p>
          <a:p>
            <a:pPr algn="ctr"/>
            <a:endParaRPr lang="es-ES" dirty="0"/>
          </a:p>
        </p:txBody>
      </p:sp>
      <p:sp>
        <p:nvSpPr>
          <p:cNvPr id="6" name="5 Paralelogramo"/>
          <p:cNvSpPr/>
          <p:nvPr/>
        </p:nvSpPr>
        <p:spPr>
          <a:xfrm>
            <a:off x="4923631" y="1988840"/>
            <a:ext cx="3096344" cy="1584176"/>
          </a:xfrm>
          <a:prstGeom prst="parallelogram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Manejo de una </a:t>
            </a:r>
          </a:p>
          <a:p>
            <a:pPr algn="ctr"/>
            <a:r>
              <a:rPr lang="es-ES" dirty="0" smtClean="0"/>
              <a:t>API REST</a:t>
            </a:r>
            <a:endParaRPr lang="es-ES" dirty="0"/>
          </a:p>
        </p:txBody>
      </p:sp>
      <p:sp>
        <p:nvSpPr>
          <p:cNvPr id="7" name="6 Paralelogramo"/>
          <p:cNvSpPr/>
          <p:nvPr/>
        </p:nvSpPr>
        <p:spPr>
          <a:xfrm>
            <a:off x="1112937" y="4077072"/>
            <a:ext cx="3096344" cy="1584176"/>
          </a:xfrm>
          <a:prstGeom prst="parallelogram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Importancia en el ámbito empresarial </a:t>
            </a:r>
            <a:endParaRPr lang="es-ES" dirty="0"/>
          </a:p>
        </p:txBody>
      </p:sp>
      <p:sp>
        <p:nvSpPr>
          <p:cNvPr id="8" name="7 Paralelogramo"/>
          <p:cNvSpPr/>
          <p:nvPr/>
        </p:nvSpPr>
        <p:spPr>
          <a:xfrm>
            <a:off x="4425305" y="4077072"/>
            <a:ext cx="3096344" cy="1584176"/>
          </a:xfrm>
          <a:prstGeom prst="parallelogram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Nuevas características y utilidades diferenciales</a:t>
            </a:r>
            <a:endParaRPr lang="es-ES" dirty="0"/>
          </a:p>
        </p:txBody>
      </p:sp>
      <p:pic>
        <p:nvPicPr>
          <p:cNvPr id="9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Universidad de león – AÑO 2018</a:t>
            </a:r>
          </a:p>
          <a:p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Autor: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alvaro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losada de castro</a:t>
            </a:r>
          </a:p>
          <a:p>
            <a:r>
              <a:rPr lang="es-E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Tutor: 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Héctor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alaiz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moretón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 DE UN MONITOR DE CICLO DE VIDA DEL SOFTWARE</a:t>
            </a:r>
            <a:endParaRPr lang="es-E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725144"/>
            <a:ext cx="103028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5436096" y="472514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En colaboración con:</a:t>
            </a:r>
          </a:p>
        </p:txBody>
      </p:sp>
      <p:pic>
        <p:nvPicPr>
          <p:cNvPr id="8" name="7 Imagen" descr="Indra-Sistemas-Logo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0192" y="5229200"/>
            <a:ext cx="1547664" cy="515888"/>
          </a:xfrm>
          <a:prstGeom prst="rect">
            <a:avLst/>
          </a:prstGeom>
        </p:spPr>
      </p:pic>
      <p:pic>
        <p:nvPicPr>
          <p:cNvPr id="1033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013176"/>
            <a:ext cx="1750782" cy="720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" sz="2800" dirty="0" smtClean="0"/>
              <a:t>Estructura de la presentación</a:t>
            </a:r>
            <a:endParaRPr lang="es-ES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" sz="2800" b="1" i="1" dirty="0" smtClean="0">
                <a:latin typeface="Calibri" pitchFamily="34" charset="0"/>
                <a:cs typeface="Arial" pitchFamily="34" charset="0"/>
              </a:rPr>
              <a:t>Objetivos del proyecto</a:t>
            </a: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" sz="2800" b="1" i="1" dirty="0" smtClean="0">
                <a:latin typeface="Calibri" pitchFamily="34" charset="0"/>
                <a:cs typeface="Arial" pitchFamily="34" charset="0"/>
              </a:rPr>
              <a:t>Tecnologías utilizadas</a:t>
            </a: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" sz="2800" b="1" i="1" dirty="0" smtClean="0">
                <a:latin typeface="Calibri" pitchFamily="34" charset="0"/>
                <a:cs typeface="Arial" pitchFamily="34" charset="0"/>
              </a:rPr>
              <a:t>Exposición del software</a:t>
            </a: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" sz="2800" b="1" i="1" dirty="0" smtClean="0">
                <a:latin typeface="Calibri" pitchFamily="34" charset="0"/>
                <a:cs typeface="Arial" pitchFamily="34" charset="0"/>
              </a:rPr>
              <a:t>Dificultades superadas</a:t>
            </a: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" sz="2800" b="1" i="1" dirty="0" smtClean="0">
                <a:latin typeface="Calibri" pitchFamily="34" charset="0"/>
                <a:cs typeface="Arial" pitchFamily="34" charset="0"/>
              </a:rPr>
              <a:t>Propuesta de evolución y mejora</a:t>
            </a: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" sz="2800" b="1" i="1" dirty="0" smtClean="0">
                <a:latin typeface="Calibri" pitchFamily="34" charset="0"/>
                <a:cs typeface="Arial" pitchFamily="34" charset="0"/>
              </a:rPr>
              <a:t>Conclusiones</a:t>
            </a:r>
          </a:p>
          <a:p>
            <a:pPr marL="514350" indent="-514350">
              <a:buFont typeface="+mj-lt"/>
              <a:buAutoNum type="arabicPeriod"/>
            </a:pPr>
            <a:endParaRPr lang="es-ES" dirty="0"/>
          </a:p>
        </p:txBody>
      </p:sp>
      <p:pic>
        <p:nvPicPr>
          <p:cNvPr id="5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0392" y="260648"/>
            <a:ext cx="72082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476672"/>
            <a:ext cx="1225547" cy="5040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Objetivos del proyecto</a:t>
            </a:r>
            <a:endParaRPr lang="es-ES" sz="2800" dirty="0"/>
          </a:p>
        </p:txBody>
      </p:sp>
      <p:sp>
        <p:nvSpPr>
          <p:cNvPr id="4" name="3 Rectángulo redondeado"/>
          <p:cNvSpPr/>
          <p:nvPr/>
        </p:nvSpPr>
        <p:spPr>
          <a:xfrm>
            <a:off x="914694" y="1737111"/>
            <a:ext cx="7344816" cy="115212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Monitorizar el ciclo de vida de un producto software</a:t>
            </a:r>
            <a:endParaRPr lang="es-ES" dirty="0"/>
          </a:p>
        </p:txBody>
      </p:sp>
      <p:sp>
        <p:nvSpPr>
          <p:cNvPr id="9" name="8 Rectángulo redondeado"/>
          <p:cNvSpPr/>
          <p:nvPr/>
        </p:nvSpPr>
        <p:spPr>
          <a:xfrm>
            <a:off x="899592" y="3199823"/>
            <a:ext cx="3441282" cy="9001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Gestionar las características y controlar el progreso  de un software</a:t>
            </a:r>
            <a:endParaRPr lang="es-ES" sz="1600" dirty="0"/>
          </a:p>
        </p:txBody>
      </p:sp>
      <p:pic>
        <p:nvPicPr>
          <p:cNvPr id="16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260648"/>
            <a:ext cx="72082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sp>
        <p:nvSpPr>
          <p:cNvPr id="14" name="8 Rectángulo redondeado"/>
          <p:cNvSpPr/>
          <p:nvPr/>
        </p:nvSpPr>
        <p:spPr>
          <a:xfrm>
            <a:off x="899592" y="4221088"/>
            <a:ext cx="3441282" cy="9001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/>
              <a:t>Establecer</a:t>
            </a:r>
            <a:r>
              <a:rPr lang="en-GB" sz="1600" dirty="0" smtClean="0"/>
              <a:t> un control </a:t>
            </a:r>
            <a:r>
              <a:rPr lang="en-GB" sz="1600" dirty="0" err="1" smtClean="0"/>
              <a:t>sobre</a:t>
            </a:r>
            <a:r>
              <a:rPr lang="en-GB" sz="1600" dirty="0" smtClean="0"/>
              <a:t> el </a:t>
            </a:r>
            <a:r>
              <a:rPr lang="en-GB" sz="1600" dirty="0" err="1" smtClean="0"/>
              <a:t>despliegue</a:t>
            </a:r>
            <a:r>
              <a:rPr lang="en-GB" sz="1600" dirty="0" smtClean="0"/>
              <a:t> de </a:t>
            </a:r>
            <a:r>
              <a:rPr lang="en-GB" sz="1600" dirty="0" err="1" smtClean="0"/>
              <a:t>productos</a:t>
            </a:r>
            <a:endParaRPr lang="es-ES" sz="1600" dirty="0"/>
          </a:p>
        </p:txBody>
      </p:sp>
      <p:sp>
        <p:nvSpPr>
          <p:cNvPr id="15" name="8 Rectángulo redondeado"/>
          <p:cNvSpPr/>
          <p:nvPr/>
        </p:nvSpPr>
        <p:spPr>
          <a:xfrm>
            <a:off x="4767567" y="3212043"/>
            <a:ext cx="3441282" cy="9001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/>
              <a:t>Establecer</a:t>
            </a:r>
            <a:r>
              <a:rPr lang="en-GB" sz="1600" dirty="0" smtClean="0"/>
              <a:t> un control </a:t>
            </a:r>
            <a:r>
              <a:rPr lang="en-GB" sz="1600" dirty="0" err="1" smtClean="0"/>
              <a:t>sobre</a:t>
            </a:r>
            <a:r>
              <a:rPr lang="en-GB" sz="1600" dirty="0" smtClean="0"/>
              <a:t> la </a:t>
            </a:r>
            <a:r>
              <a:rPr lang="en-GB" sz="1600" dirty="0" err="1" smtClean="0"/>
              <a:t>fase</a:t>
            </a:r>
            <a:r>
              <a:rPr lang="en-GB" sz="1600" dirty="0" smtClean="0"/>
              <a:t> </a:t>
            </a:r>
            <a:r>
              <a:rPr lang="en-GB" sz="1600" dirty="0" err="1" smtClean="0"/>
              <a:t>crítica</a:t>
            </a:r>
            <a:r>
              <a:rPr lang="en-GB" sz="1600" dirty="0" smtClean="0"/>
              <a:t> de </a:t>
            </a:r>
            <a:r>
              <a:rPr lang="en-GB" sz="1600" dirty="0" err="1" smtClean="0"/>
              <a:t>pruebas</a:t>
            </a:r>
            <a:endParaRPr lang="es-ES" sz="1600" dirty="0"/>
          </a:p>
        </p:txBody>
      </p:sp>
      <p:sp>
        <p:nvSpPr>
          <p:cNvPr id="17" name="8 Rectángulo redondeado"/>
          <p:cNvSpPr/>
          <p:nvPr/>
        </p:nvSpPr>
        <p:spPr>
          <a:xfrm>
            <a:off x="4767567" y="4228865"/>
            <a:ext cx="3441282" cy="9001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/>
              <a:t>Facilitar</a:t>
            </a:r>
            <a:r>
              <a:rPr lang="en-GB" sz="1600" dirty="0" smtClean="0"/>
              <a:t> el </a:t>
            </a:r>
            <a:r>
              <a:rPr lang="en-GB" sz="1600" dirty="0" err="1" smtClean="0"/>
              <a:t>mantenimiento</a:t>
            </a:r>
            <a:r>
              <a:rPr lang="en-GB" sz="1600" dirty="0" smtClean="0"/>
              <a:t> a </a:t>
            </a:r>
            <a:r>
              <a:rPr lang="en-GB" sz="1600" dirty="0" err="1" smtClean="0"/>
              <a:t>través</a:t>
            </a:r>
            <a:r>
              <a:rPr lang="en-GB" sz="1600" dirty="0" smtClean="0"/>
              <a:t> de la </a:t>
            </a:r>
            <a:r>
              <a:rPr lang="en-GB" sz="1600" dirty="0" err="1" smtClean="0"/>
              <a:t>gestión</a:t>
            </a:r>
            <a:r>
              <a:rPr lang="en-GB" sz="1600" dirty="0" smtClean="0"/>
              <a:t> de </a:t>
            </a:r>
            <a:r>
              <a:rPr lang="en-GB" sz="1600" dirty="0" err="1" smtClean="0"/>
              <a:t>incidencias</a:t>
            </a:r>
            <a:r>
              <a:rPr lang="en-GB" sz="1600" dirty="0" smtClean="0"/>
              <a:t> </a:t>
            </a:r>
          </a:p>
          <a:p>
            <a:pPr algn="ctr"/>
            <a:r>
              <a:rPr lang="en-GB" sz="1600" dirty="0" smtClean="0"/>
              <a:t>(</a:t>
            </a:r>
            <a:r>
              <a:rPr lang="en-GB" sz="1600" i="1" dirty="0" err="1" smtClean="0"/>
              <a:t>vTiger</a:t>
            </a:r>
            <a:r>
              <a:rPr lang="en-GB" sz="1600" i="1" dirty="0" smtClean="0"/>
              <a:t> CRM</a:t>
            </a:r>
            <a:r>
              <a:rPr lang="en-GB" sz="1600" dirty="0" smtClean="0"/>
              <a:t>)</a:t>
            </a:r>
            <a:endParaRPr lang="es-ES" sz="1600" dirty="0"/>
          </a:p>
        </p:txBody>
      </p:sp>
      <p:sp>
        <p:nvSpPr>
          <p:cNvPr id="19" name="8 Rectángulo redondeado"/>
          <p:cNvSpPr/>
          <p:nvPr/>
        </p:nvSpPr>
        <p:spPr>
          <a:xfrm>
            <a:off x="2848311" y="5254280"/>
            <a:ext cx="3441282" cy="9001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 smtClean="0"/>
              <a:t>Monitorizar</a:t>
            </a:r>
            <a:r>
              <a:rPr lang="en-GB" sz="1600" dirty="0" smtClean="0"/>
              <a:t> visual y </a:t>
            </a:r>
            <a:r>
              <a:rPr lang="en-GB" sz="1600" dirty="0" err="1" smtClean="0"/>
              <a:t>globalmente</a:t>
            </a:r>
            <a:r>
              <a:rPr lang="en-GB" sz="1600" dirty="0" smtClean="0"/>
              <a:t> un </a:t>
            </a:r>
            <a:r>
              <a:rPr lang="en-GB" sz="1600" dirty="0" err="1" smtClean="0"/>
              <a:t>conjunto</a:t>
            </a:r>
            <a:r>
              <a:rPr lang="en-GB" sz="1600" dirty="0" smtClean="0"/>
              <a:t> de </a:t>
            </a:r>
            <a:r>
              <a:rPr lang="en-GB" sz="1600" dirty="0" err="1" smtClean="0"/>
              <a:t>productos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90728" cy="758952"/>
          </a:xfrm>
        </p:spPr>
        <p:txBody>
          <a:bodyPr>
            <a:normAutofit/>
          </a:bodyPr>
          <a:lstStyle/>
          <a:p>
            <a:r>
              <a:rPr lang="es-ES" sz="2800" dirty="0" smtClean="0"/>
              <a:t>Tecnologías utilizadas</a:t>
            </a:r>
            <a:endParaRPr lang="es-ES" sz="2800" dirty="0"/>
          </a:p>
        </p:txBody>
      </p:sp>
      <p:sp>
        <p:nvSpPr>
          <p:cNvPr id="6" name="5 Rectángulo"/>
          <p:cNvSpPr/>
          <p:nvPr/>
        </p:nvSpPr>
        <p:spPr>
          <a:xfrm>
            <a:off x="755576" y="4221088"/>
            <a:ext cx="2160240" cy="43204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" pitchFamily="34" charset="0"/>
              </a:rPr>
              <a:t>FRONT-END</a:t>
            </a:r>
            <a:endParaRPr lang="es-ES" dirty="0">
              <a:latin typeface="Calibri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419872" y="4221088"/>
            <a:ext cx="2160240" cy="43204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" pitchFamily="34" charset="0"/>
              </a:rPr>
              <a:t>BACK-END</a:t>
            </a:r>
            <a:endParaRPr lang="es-ES" dirty="0">
              <a:latin typeface="Calibri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6012160" y="4221088"/>
            <a:ext cx="2160240" cy="43204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Calibri" pitchFamily="34" charset="0"/>
              </a:rPr>
              <a:t>BASE DE DATOS</a:t>
            </a:r>
            <a:endParaRPr lang="es-ES" dirty="0">
              <a:latin typeface="Calibri" pitchFamily="34" charset="0"/>
            </a:endParaRPr>
          </a:p>
        </p:txBody>
      </p:sp>
      <p:sp>
        <p:nvSpPr>
          <p:cNvPr id="9" name="8 Proceso alternativo"/>
          <p:cNvSpPr/>
          <p:nvPr/>
        </p:nvSpPr>
        <p:spPr>
          <a:xfrm>
            <a:off x="467544" y="2348880"/>
            <a:ext cx="1800200" cy="72008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Jira REST API</a:t>
            </a:r>
            <a:endParaRPr lang="es-ES" dirty="0"/>
          </a:p>
        </p:txBody>
      </p:sp>
      <p:cxnSp>
        <p:nvCxnSpPr>
          <p:cNvPr id="11" name="10 Conector recto"/>
          <p:cNvCxnSpPr/>
          <p:nvPr/>
        </p:nvCxnSpPr>
        <p:spPr>
          <a:xfrm>
            <a:off x="467544" y="3717032"/>
            <a:ext cx="8208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Proceso alternativo"/>
          <p:cNvSpPr/>
          <p:nvPr/>
        </p:nvSpPr>
        <p:spPr>
          <a:xfrm>
            <a:off x="1187624" y="4797152"/>
            <a:ext cx="1368152" cy="144016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alibri" pitchFamily="34" charset="0"/>
                <a:cs typeface="Arial" pitchFamily="34" charset="0"/>
              </a:rPr>
              <a:t>ANGULARJS</a:t>
            </a:r>
          </a:p>
          <a:p>
            <a:pPr algn="ctr"/>
            <a:r>
              <a:rPr lang="es-ES" sz="1200" dirty="0" smtClean="0">
                <a:latin typeface="Calibri" pitchFamily="34" charset="0"/>
              </a:rPr>
              <a:t>HTML</a:t>
            </a:r>
          </a:p>
          <a:p>
            <a:pPr algn="ctr"/>
            <a:r>
              <a:rPr lang="es-ES" sz="1200" dirty="0" smtClean="0">
                <a:latin typeface="Calibri" pitchFamily="34" charset="0"/>
              </a:rPr>
              <a:t>CSS</a:t>
            </a:r>
          </a:p>
          <a:p>
            <a:pPr algn="ctr"/>
            <a:r>
              <a:rPr lang="es-ES" sz="1200" dirty="0" smtClean="0">
                <a:latin typeface="Calibri" pitchFamily="34" charset="0"/>
              </a:rPr>
              <a:t>BOOTSTRAP</a:t>
            </a:r>
            <a:endParaRPr lang="es-ES" sz="1200" dirty="0">
              <a:latin typeface="Calibri" pitchFamily="34" charset="0"/>
            </a:endParaRPr>
          </a:p>
        </p:txBody>
      </p:sp>
      <p:sp>
        <p:nvSpPr>
          <p:cNvPr id="15" name="14 Proceso alternativo"/>
          <p:cNvSpPr/>
          <p:nvPr/>
        </p:nvSpPr>
        <p:spPr>
          <a:xfrm>
            <a:off x="3851920" y="4797152"/>
            <a:ext cx="1368152" cy="144016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alibri" pitchFamily="34" charset="0"/>
              </a:rPr>
              <a:t>NODEJS</a:t>
            </a:r>
          </a:p>
          <a:p>
            <a:pPr algn="ctr"/>
            <a:r>
              <a:rPr lang="es-ES" sz="1200" dirty="0" smtClean="0">
                <a:latin typeface="Calibri" pitchFamily="34" charset="0"/>
              </a:rPr>
              <a:t>EXPRESS</a:t>
            </a:r>
            <a:endParaRPr lang="es-ES" sz="1200" dirty="0">
              <a:latin typeface="Calibri" pitchFamily="34" charset="0"/>
            </a:endParaRPr>
          </a:p>
        </p:txBody>
      </p:sp>
      <p:sp>
        <p:nvSpPr>
          <p:cNvPr id="16" name="15 Proceso alternativo"/>
          <p:cNvSpPr/>
          <p:nvPr/>
        </p:nvSpPr>
        <p:spPr>
          <a:xfrm>
            <a:off x="6444208" y="4797152"/>
            <a:ext cx="1368152" cy="1440160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Calibri" pitchFamily="34" charset="0"/>
              </a:rPr>
              <a:t>POSTGRESQL (pgAdmin4)</a:t>
            </a:r>
            <a:endParaRPr lang="es-ES" sz="1200" dirty="0">
              <a:latin typeface="Calibri" pitchFamily="34" charset="0"/>
            </a:endParaRPr>
          </a:p>
        </p:txBody>
      </p:sp>
      <p:sp>
        <p:nvSpPr>
          <p:cNvPr id="17" name="16 Proceso alternativo"/>
          <p:cNvSpPr/>
          <p:nvPr/>
        </p:nvSpPr>
        <p:spPr>
          <a:xfrm>
            <a:off x="3131840" y="2060848"/>
            <a:ext cx="2304256" cy="122413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Herramienta para realizar una conexión desde un punto externo al </a:t>
            </a:r>
            <a:r>
              <a:rPr lang="es-ES" sz="1200" dirty="0" smtClean="0">
                <a:latin typeface="Calibri" pitchFamily="34" charset="0"/>
              </a:rPr>
              <a:t>servidor</a:t>
            </a:r>
            <a:r>
              <a:rPr lang="es-ES" sz="1200" dirty="0" smtClean="0"/>
              <a:t> y obtener información</a:t>
            </a:r>
            <a:endParaRPr lang="es-ES" sz="1200" dirty="0"/>
          </a:p>
        </p:txBody>
      </p:sp>
      <p:sp>
        <p:nvSpPr>
          <p:cNvPr id="19" name="18 Proceso alternativo"/>
          <p:cNvSpPr/>
          <p:nvPr/>
        </p:nvSpPr>
        <p:spPr>
          <a:xfrm>
            <a:off x="6156176" y="2060848"/>
            <a:ext cx="2304256" cy="122413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i="1" u="sng" dirty="0" smtClean="0"/>
              <a:t>Consulta</a:t>
            </a:r>
          </a:p>
          <a:p>
            <a:pPr algn="ctr"/>
            <a:endParaRPr lang="es-ES" sz="1200" dirty="0"/>
          </a:p>
          <a:p>
            <a:pPr marL="285750" indent="-285750" algn="ctr">
              <a:buFont typeface="+mj-lt"/>
              <a:buAutoNum type="romanLcPeriod"/>
            </a:pPr>
            <a:r>
              <a:rPr lang="es-ES" sz="1200" dirty="0" smtClean="0"/>
              <a:t>Servicio externo</a:t>
            </a:r>
          </a:p>
          <a:p>
            <a:pPr marL="285750" indent="-285750" algn="ctr">
              <a:buFont typeface="+mj-lt"/>
              <a:buAutoNum type="romanLcPeriod"/>
            </a:pPr>
            <a:endParaRPr lang="es-ES" sz="1200" dirty="0">
              <a:latin typeface="Calibri" pitchFamily="34" charset="0"/>
            </a:endParaRPr>
          </a:p>
          <a:p>
            <a:pPr marL="285750" indent="-285750" algn="ctr">
              <a:buFont typeface="+mj-lt"/>
              <a:buAutoNum type="romanLcPeriod"/>
            </a:pPr>
            <a:r>
              <a:rPr lang="es-ES" sz="1200" dirty="0" smtClean="0"/>
              <a:t>Filtro de la consulta</a:t>
            </a:r>
            <a:endParaRPr lang="es-ES" sz="1200" dirty="0"/>
          </a:p>
        </p:txBody>
      </p:sp>
      <p:pic>
        <p:nvPicPr>
          <p:cNvPr id="37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sp>
        <p:nvSpPr>
          <p:cNvPr id="39" name="38 Flecha derecha"/>
          <p:cNvSpPr/>
          <p:nvPr/>
        </p:nvSpPr>
        <p:spPr>
          <a:xfrm>
            <a:off x="2483768" y="2564904"/>
            <a:ext cx="432048" cy="21602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Flecha derecha"/>
          <p:cNvSpPr/>
          <p:nvPr/>
        </p:nvSpPr>
        <p:spPr>
          <a:xfrm>
            <a:off x="5580112" y="2564904"/>
            <a:ext cx="432048" cy="21602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384" y="260648"/>
            <a:ext cx="72082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Exposición del software</a:t>
            </a:r>
            <a:endParaRPr lang="es-ES" sz="2800" dirty="0"/>
          </a:p>
        </p:txBody>
      </p:sp>
      <p:sp>
        <p:nvSpPr>
          <p:cNvPr id="4" name="3 Rectángulo"/>
          <p:cNvSpPr/>
          <p:nvPr/>
        </p:nvSpPr>
        <p:spPr>
          <a:xfrm>
            <a:off x="683568" y="1916832"/>
            <a:ext cx="7632848" cy="64807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 GRANDES BLOQUES</a:t>
            </a:r>
            <a:endParaRPr lang="es-ES" dirty="0"/>
          </a:p>
        </p:txBody>
      </p:sp>
      <p:sp>
        <p:nvSpPr>
          <p:cNvPr id="5" name="4 Rectángulo redondeado"/>
          <p:cNvSpPr/>
          <p:nvPr/>
        </p:nvSpPr>
        <p:spPr>
          <a:xfrm>
            <a:off x="1621083" y="2739081"/>
            <a:ext cx="5759229" cy="57606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Acceso y pantalla principal</a:t>
            </a:r>
            <a:endParaRPr lang="es-ES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1621083" y="3429000"/>
            <a:ext cx="5759229" cy="57606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Monitorización</a:t>
            </a:r>
            <a:endParaRPr lang="es-ES" dirty="0"/>
          </a:p>
        </p:txBody>
      </p:sp>
      <p:sp>
        <p:nvSpPr>
          <p:cNvPr id="12" name="11 Rectángulo redondeado"/>
          <p:cNvSpPr/>
          <p:nvPr/>
        </p:nvSpPr>
        <p:spPr>
          <a:xfrm>
            <a:off x="1621083" y="4077072"/>
            <a:ext cx="5759229" cy="57606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Pruebas</a:t>
            </a:r>
            <a:endParaRPr lang="es-ES" dirty="0"/>
          </a:p>
        </p:txBody>
      </p:sp>
      <p:sp>
        <p:nvSpPr>
          <p:cNvPr id="13" name="12 Rectángulo redondeado"/>
          <p:cNvSpPr/>
          <p:nvPr/>
        </p:nvSpPr>
        <p:spPr>
          <a:xfrm>
            <a:off x="1621083" y="4725144"/>
            <a:ext cx="5759229" cy="57606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Despliegues</a:t>
            </a:r>
            <a:endParaRPr lang="es-ES" dirty="0"/>
          </a:p>
        </p:txBody>
      </p:sp>
      <p:sp>
        <p:nvSpPr>
          <p:cNvPr id="14" name="13 Rectángulo redondeado"/>
          <p:cNvSpPr/>
          <p:nvPr/>
        </p:nvSpPr>
        <p:spPr>
          <a:xfrm>
            <a:off x="1621083" y="5373216"/>
            <a:ext cx="5759229" cy="57606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Monitor</a:t>
            </a:r>
            <a:endParaRPr lang="es-ES" dirty="0"/>
          </a:p>
        </p:txBody>
      </p:sp>
      <p:pic>
        <p:nvPicPr>
          <p:cNvPr id="15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260648"/>
            <a:ext cx="72082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Exposición del software</a:t>
            </a:r>
            <a:endParaRPr lang="es-ES" sz="2800" dirty="0"/>
          </a:p>
        </p:txBody>
      </p:sp>
      <p:pic>
        <p:nvPicPr>
          <p:cNvPr id="6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Proceso alternativo"/>
          <p:cNvSpPr/>
          <p:nvPr/>
        </p:nvSpPr>
        <p:spPr>
          <a:xfrm>
            <a:off x="1724636" y="3356992"/>
            <a:ext cx="5688632" cy="86409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/>
              <a:t>ACCESO Y PANTALLA PRINCIPAL</a:t>
            </a:r>
            <a:endParaRPr lang="es-ES" sz="2000" dirty="0"/>
          </a:p>
        </p:txBody>
      </p:sp>
      <p:pic>
        <p:nvPicPr>
          <p:cNvPr id="11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Exposición del software</a:t>
            </a:r>
            <a:endParaRPr lang="es-ES" sz="2800" dirty="0"/>
          </a:p>
        </p:txBody>
      </p:sp>
      <p:pic>
        <p:nvPicPr>
          <p:cNvPr id="6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pic>
        <p:nvPicPr>
          <p:cNvPr id="3" name="acces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68627" y="1700808"/>
            <a:ext cx="8800649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4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Exposición del software</a:t>
            </a:r>
            <a:endParaRPr lang="es-ES" sz="2800" dirty="0"/>
          </a:p>
        </p:txBody>
      </p:sp>
      <p:pic>
        <p:nvPicPr>
          <p:cNvPr id="6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sp>
        <p:nvSpPr>
          <p:cNvPr id="8" name="7 Proceso alternativo"/>
          <p:cNvSpPr/>
          <p:nvPr/>
        </p:nvSpPr>
        <p:spPr>
          <a:xfrm>
            <a:off x="1724636" y="3356992"/>
            <a:ext cx="5688632" cy="864096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/>
              <a:t>MONITORIZACIÓN</a:t>
            </a:r>
            <a:endParaRPr lang="es-E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Exposición del software</a:t>
            </a:r>
            <a:endParaRPr lang="es-ES" sz="2800" dirty="0"/>
          </a:p>
        </p:txBody>
      </p:sp>
      <p:pic>
        <p:nvPicPr>
          <p:cNvPr id="6" name="Imagen 41" descr="Macintosh HD:Users:ramon:Documents:Documentos:A-E:ESCUELA_rmn:EscuelaAAA:Escudos:EscudoEscuelaSinFondo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8384" y="188640"/>
            <a:ext cx="864096" cy="10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Resultado de imagen de logo universidad de le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76672"/>
            <a:ext cx="1225547" cy="504056"/>
          </a:xfrm>
          <a:prstGeom prst="rect">
            <a:avLst/>
          </a:prstGeom>
          <a:noFill/>
        </p:spPr>
      </p:pic>
      <p:pic>
        <p:nvPicPr>
          <p:cNvPr id="3" name="monitorizac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79512" y="1700807"/>
            <a:ext cx="8780943" cy="44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l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981</TotalTime>
  <Words>312</Words>
  <Application>Microsoft Office PowerPoint</Application>
  <PresentationFormat>Presentación en pantalla (4:3)</PresentationFormat>
  <Paragraphs>87</Paragraphs>
  <Slides>19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Georgia</vt:lpstr>
      <vt:lpstr>Wingdings</vt:lpstr>
      <vt:lpstr>Wingdings 2</vt:lpstr>
      <vt:lpstr>Civil</vt:lpstr>
      <vt:lpstr>DESARROLLO DE UN MONITOR DE CICLO DE VIDA DEL SOFTWARE</vt:lpstr>
      <vt:lpstr>Estructura de la presentación</vt:lpstr>
      <vt:lpstr>Objetivos del proyecto</vt:lpstr>
      <vt:lpstr>Tecnologías utilizadas</vt:lpstr>
      <vt:lpstr>Exposición del software</vt:lpstr>
      <vt:lpstr>Exposición del software</vt:lpstr>
      <vt:lpstr>Exposición del software</vt:lpstr>
      <vt:lpstr>Exposición del software</vt:lpstr>
      <vt:lpstr>Exposición del software</vt:lpstr>
      <vt:lpstr>Exposición del software</vt:lpstr>
      <vt:lpstr>Exposición del software</vt:lpstr>
      <vt:lpstr>Exposición del software</vt:lpstr>
      <vt:lpstr>Exposición del software</vt:lpstr>
      <vt:lpstr>Exposición del software</vt:lpstr>
      <vt:lpstr>Exposición del software</vt:lpstr>
      <vt:lpstr>Dificultades superadas </vt:lpstr>
      <vt:lpstr>Propuestas de evolución y mejora</vt:lpstr>
      <vt:lpstr>Conclusiones</vt:lpstr>
      <vt:lpstr>DESARROLLO DE UN MONITOR DE CICLO DE VIDA DEL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MONITOR DE CICLO DE VIDA DEL SOFTWARE</dc:title>
  <dc:creator>alosadac</dc:creator>
  <cp:lastModifiedBy>alvaro losada de castro</cp:lastModifiedBy>
  <cp:revision>46</cp:revision>
  <dcterms:created xsi:type="dcterms:W3CDTF">2018-06-28T09:07:13Z</dcterms:created>
  <dcterms:modified xsi:type="dcterms:W3CDTF">2018-07-11T15:25:03Z</dcterms:modified>
</cp:coreProperties>
</file>